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8" r:id="rId4"/>
    <p:sldId id="258" r:id="rId5"/>
    <p:sldId id="262" r:id="rId6"/>
    <p:sldId id="274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9" r:id="rId15"/>
    <p:sldId id="271" r:id="rId16"/>
    <p:sldId id="272" r:id="rId17"/>
    <p:sldId id="276" r:id="rId18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74"/>
    <a:srgbClr val="1E5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939BDEB-22FC-4E19-B0C8-8BD668D0D67F}" type="slidenum">
              <a:rPr lang="en-IN" sz="1400" b="0" strike="noStrike" spc="-1">
                <a:latin typeface="Times New Roman"/>
              </a:rPr>
              <a:t>‹Nr.›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77" name="TextShape 3"/>
          <p:cNvSpPr txBox="1"/>
          <p:nvPr/>
        </p:nvSpPr>
        <p:spPr>
          <a:xfrm>
            <a:off x="3850560" y="9428760"/>
            <a:ext cx="2945160" cy="4960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C182064-5C40-40C4-9D41-74D8DDD2DA07}" type="slidenum">
              <a:rPr lang="en-IN" sz="1400" b="0" strike="noStrike" spc="-1">
                <a:latin typeface="Times New Roman"/>
              </a:rPr>
              <a:t>1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10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2499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GLRT=Generalized Likelihood Ratio Test</a:t>
            </a:r>
          </a:p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Values of lambda close to 1 show that Theta0 is already very good, i.e. the H0 stays, while closeness to 0 shows that it explains the data poorly</a:t>
            </a: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11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1202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Post-Hoc Tests </a:t>
            </a:r>
            <a:r>
              <a:rPr lang="en-IN" sz="1200" b="0" strike="noStrike" spc="-1" dirty="0" err="1">
                <a:latin typeface="Arial"/>
              </a:rPr>
              <a:t>testen</a:t>
            </a:r>
            <a:r>
              <a:rPr lang="en-IN" sz="1200" b="0" strike="noStrike" spc="-1" dirty="0">
                <a:latin typeface="Arial"/>
              </a:rPr>
              <a:t> </a:t>
            </a:r>
            <a:r>
              <a:rPr lang="en-IN" sz="1200" b="0" strike="noStrike" spc="-1" dirty="0" err="1">
                <a:latin typeface="Arial"/>
              </a:rPr>
              <a:t>Signifikanz</a:t>
            </a: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12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6296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13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5115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14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3371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15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9981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16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79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17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3615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80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CDFF8DB-7C34-45A5-957C-5BD7A7AD40A7}" type="slidenum">
              <a:rPr lang="en-IN" sz="1400" b="0" strike="noStrike" spc="-1">
                <a:latin typeface="Times New Roman"/>
              </a:rPr>
              <a:t>2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3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476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4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GLRT=Generalized Likelihood Ratio Test</a:t>
            </a:r>
          </a:p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Values of lambda close to 1 show that m0 is already very good, i.e. the H0 stays, while closeness to 0 shows that it explains the data poorly</a:t>
            </a: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5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040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GLRT=Generalized Likelihood Ratio Test</a:t>
            </a:r>
          </a:p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Values of lambda close to 1 show that m0 is already very good, i.e. the H0 stays, while closeness to 0 shows that it explains the data poorly</a:t>
            </a: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6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893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GLRT=Generalized Likelihood Ratio Test</a:t>
            </a:r>
          </a:p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Values of lambda close to 1 show that Theta0 is already very good, i.e. the H0 stays, while closeness to 0 shows that it explains the data poorly</a:t>
            </a: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7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9394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Post-Hoc Tests </a:t>
            </a:r>
            <a:r>
              <a:rPr lang="en-IN" sz="1200" b="0" strike="noStrike" spc="-1" dirty="0" err="1">
                <a:latin typeface="Arial"/>
              </a:rPr>
              <a:t>testen</a:t>
            </a:r>
            <a:r>
              <a:rPr lang="en-IN" sz="1200" b="0" strike="noStrike" spc="-1" dirty="0">
                <a:latin typeface="Arial"/>
              </a:rPr>
              <a:t> </a:t>
            </a:r>
            <a:r>
              <a:rPr lang="en-IN" sz="1200" b="0" strike="noStrike" spc="-1">
                <a:latin typeface="Arial"/>
              </a:rPr>
              <a:t>Signifikanz</a:t>
            </a:r>
            <a:endParaRPr lang="en-IN" sz="1200" b="0" strike="noStrike" spc="-1" dirty="0"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8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6973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79680" y="4715280"/>
            <a:ext cx="5437800" cy="44665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GLRT=Generalized Likelihood Ratio Test</a:t>
            </a:r>
          </a:p>
          <a:p>
            <a:pPr>
              <a:lnSpc>
                <a:spcPct val="100000"/>
              </a:lnSpc>
            </a:pPr>
            <a:r>
              <a:rPr lang="en-IN" sz="1200" b="0" strike="noStrike" spc="-1" dirty="0">
                <a:latin typeface="Arial"/>
              </a:rPr>
              <a:t>Values of lambda close to 1 show that Theta0 is already very good, i.e. the H0 stays, while closeness to 0 shows that it explains the data poorly</a:t>
            </a:r>
          </a:p>
        </p:txBody>
      </p:sp>
      <p:sp>
        <p:nvSpPr>
          <p:cNvPr id="83" name="TextShape 3"/>
          <p:cNvSpPr txBox="1"/>
          <p:nvPr/>
        </p:nvSpPr>
        <p:spPr>
          <a:xfrm>
            <a:off x="3850560" y="9428760"/>
            <a:ext cx="2945520" cy="4957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3D981B-E9AB-4F26-BC77-48961533F45F}" type="slidenum">
              <a:rPr lang="en-IN" sz="1400" b="0" strike="noStrike" spc="-1">
                <a:latin typeface="Times New Roman"/>
              </a:rPr>
              <a:t>9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63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BDB5E7-5948-D577-524C-0785758DC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8A334-3299-4F8D-8A50-43D42C0E1FD9}" type="slidenum">
              <a:rPr lang="en-GB" smtClean="0"/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0"/>
            <a:ext cx="8838720" cy="474480"/>
          </a:xfrm>
          <a:prstGeom prst="rect">
            <a:avLst/>
          </a:prstGeom>
          <a:solidFill>
            <a:srgbClr val="1E50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Google Shape;13;p1"/>
          <p:cNvPicPr/>
          <p:nvPr/>
        </p:nvPicPr>
        <p:blipFill>
          <a:blip r:embed="rId14"/>
          <a:srcRect l="14141"/>
          <a:stretch/>
        </p:blipFill>
        <p:spPr>
          <a:xfrm>
            <a:off x="-12240" y="0"/>
            <a:ext cx="699480" cy="71064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730080" y="0"/>
            <a:ext cx="8413560" cy="474480"/>
          </a:xfrm>
          <a:prstGeom prst="rect">
            <a:avLst/>
          </a:prstGeom>
          <a:solidFill>
            <a:srgbClr val="1E509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388080" y="2254320"/>
            <a:ext cx="8336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1797273-0DE3-BE65-9E9E-E91A692AB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8A334-3299-4F8D-8A50-43D42C0E1FD9}" type="slidenum">
              <a:rPr lang="en-GB" smtClean="0"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819024" y="1931112"/>
            <a:ext cx="6917664" cy="163077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r>
              <a:rPr lang="en-IN" sz="28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Anton Merlin Geburek</a:t>
            </a:r>
            <a:endParaRPr lang="en-IN" sz="28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" name="Google Shape;34;p5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51" name="CustomShape 3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8C5315-DC8A-92B4-6B45-40BF01511D35}"/>
              </a:ext>
            </a:extLst>
          </p:cNvPr>
          <p:cNvSpPr txBox="1"/>
          <p:nvPr/>
        </p:nvSpPr>
        <p:spPr>
          <a:xfrm>
            <a:off x="745970" y="1201042"/>
            <a:ext cx="7651710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-analysis</a:t>
            </a:r>
          </a:p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model-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comparing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(HPO)-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/>
              <p:nvPr/>
            </p:nvSpPr>
            <p:spPr>
              <a:xfrm>
                <a:off x="372631" y="1514511"/>
                <a:ext cx="8402729" cy="2271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	A linear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does not consider the function, nor the budget explains</a:t>
                </a:r>
                <a:b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the data as well as a linear mixed effect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does.</a:t>
                </a:r>
                <a:endParaRPr lang="de-DE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LMEM: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𝑏𝑒𝑛𝑐h𝑚𝑎𝑟𝑘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𝑏𝑢𝑑𝑔𝑒𝑡</m:t>
                        </m:r>
                      </m:sub>
                    </m:sSub>
                  </m:oMath>
                </a14:m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de-D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𝑏𝑒𝑛𝑐h𝑚𝑎𝑟𝑘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𝑏𝑢𝑑𝑔𝑒𝑡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𝑎𝑐𝑞𝑢𝑖𝑠𝑖𝑡𝑖𝑜𝑛𝑠</m:t>
                        </m:r>
                      </m:sub>
                      <m:sup/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𝑏𝑢𝑑𝑔𝑒𝑡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)∗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GLRT: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𝑙𝑖𝑘𝑒𝑙𝑖h𝑜𝑜𝑑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𝑙𝑖𝑘𝑒𝑙𝑖h𝑜𝑜𝑑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Chi-Square-Test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1" y="1514511"/>
                <a:ext cx="8402729" cy="2271456"/>
              </a:xfrm>
              <a:prstGeom prst="rect">
                <a:avLst/>
              </a:prstGeom>
              <a:blipFill>
                <a:blip r:embed="rId4"/>
                <a:stretch>
                  <a:fillRect l="-580" b="-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stomShape 6">
            <a:extLst>
              <a:ext uri="{FF2B5EF4-FFF2-40B4-BE49-F238E27FC236}">
                <a16:creationId xmlns:a16="http://schemas.microsoft.com/office/drawing/2014/main" id="{AE359DFE-0FF4-EA12-757D-47CC1CA202FD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Q3: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96A23154-1A8E-6C3B-0140-307A9270EF03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B53CEA85-F631-B383-0DDF-1D874D0ADB5D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4792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43900" y="2145057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DA999AFB-F361-C971-E229-CA2433D03DCB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Q3: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8F24B14A-2FB0-D9E5-7817-EC10BEA57574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97060BDC-A234-1D44-50E4-2DE6698B55DA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C6ECA0F-328C-9221-3085-4586230AA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1" t="76463" r="27345" b="12104"/>
          <a:stretch/>
        </p:blipFill>
        <p:spPr>
          <a:xfrm>
            <a:off x="837086" y="1354830"/>
            <a:ext cx="7585937" cy="774618"/>
          </a:xfrm>
          <a:prstGeom prst="round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DF5D9E-664F-C345-9FF2-4A010E0ED0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" t="12864" r="23646" b="75331"/>
          <a:stretch/>
        </p:blipFill>
        <p:spPr>
          <a:xfrm>
            <a:off x="862919" y="2676646"/>
            <a:ext cx="7596366" cy="737114"/>
          </a:xfrm>
          <a:prstGeom prst="round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48236961-C0A4-CF21-B99A-FD0A05A16A6C}"/>
              </a:ext>
            </a:extLst>
          </p:cNvPr>
          <p:cNvSpPr txBox="1"/>
          <p:nvPr/>
        </p:nvSpPr>
        <p:spPr>
          <a:xfrm>
            <a:off x="837086" y="977128"/>
            <a:ext cx="241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0D34C1-3427-248D-07F0-C22D09821CD6}"/>
              </a:ext>
            </a:extLst>
          </p:cNvPr>
          <p:cNvSpPr txBox="1"/>
          <p:nvPr/>
        </p:nvSpPr>
        <p:spPr>
          <a:xfrm>
            <a:off x="837086" y="2288139"/>
            <a:ext cx="241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148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/>
              <p:nvPr/>
            </p:nvSpPr>
            <p:spPr>
              <a:xfrm>
                <a:off x="415001" y="1262705"/>
                <a:ext cx="8313638" cy="2618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Binned Tukey-Test (Post-Hoc):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Pairwise significance test for all algorithms, nested within bin classes.</a:t>
                </a:r>
                <a:endParaRPr lang="de-DE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Emmeans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(R):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Estimates score for each algorithms for each class	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Yields significance comparison for all possible pairs for each class</a:t>
                </a: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01" y="1262705"/>
                <a:ext cx="8313638" cy="2618089"/>
              </a:xfrm>
              <a:prstGeom prst="rect">
                <a:avLst/>
              </a:prstGeom>
              <a:blipFill>
                <a:blip r:embed="rId4"/>
                <a:stretch>
                  <a:fillRect l="-440" b="-2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stomShape 6">
            <a:extLst>
              <a:ext uri="{FF2B5EF4-FFF2-40B4-BE49-F238E27FC236}">
                <a16:creationId xmlns:a16="http://schemas.microsoft.com/office/drawing/2014/main" id="{A2351921-F7C5-481F-8DA4-BD215C35E97A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Q4: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they compare in each budget class?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68EF7677-B3C3-2525-EB7D-1967B8310C91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919CF06D-41AE-A289-8CAF-3D1C9C226B38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8789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DE5C1-00C3-D739-CA7F-6258CF39FDD4}"/>
              </a:ext>
            </a:extLst>
          </p:cNvPr>
          <p:cNvSpPr txBox="1"/>
          <p:nvPr/>
        </p:nvSpPr>
        <p:spPr>
          <a:xfrm>
            <a:off x="1045084" y="4319974"/>
            <a:ext cx="674017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differences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 16-36%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82C251B-D92F-0054-4605-AD419F10A6F1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Q4: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they compare in each budget class?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5751DDB3-77F6-D6E5-316F-64CEA5408CE3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85EACF06-5C82-7D79-F971-D9C0746AC27D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Grafik 20" descr="Ein Bild, das Text, Elektronik, Screenshot, Computer enthält.&#10;&#10;Automatisch generierte Beschreibung">
            <a:extLst>
              <a:ext uri="{FF2B5EF4-FFF2-40B4-BE49-F238E27FC236}">
                <a16:creationId xmlns:a16="http://schemas.microsoft.com/office/drawing/2014/main" id="{00B792FB-DBE5-F503-59FF-A2E78EC52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4" t="24733" r="6827" b="7405"/>
          <a:stretch/>
        </p:blipFill>
        <p:spPr>
          <a:xfrm>
            <a:off x="266203" y="613672"/>
            <a:ext cx="8615357" cy="3706302"/>
          </a:xfrm>
          <a:prstGeom prst="roundRect">
            <a:avLst>
              <a:gd name="adj" fmla="val 4742"/>
            </a:avLst>
          </a:prstGeom>
        </p:spPr>
      </p:pic>
    </p:spTree>
    <p:extLst>
      <p:ext uri="{BB962C8B-B14F-4D97-AF65-F5344CB8AC3E}">
        <p14:creationId xmlns:p14="http://schemas.microsoft.com/office/powerpoint/2010/main" val="14160472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DE5C1-00C3-D739-CA7F-6258CF39FDD4}"/>
              </a:ext>
            </a:extLst>
          </p:cNvPr>
          <p:cNvSpPr txBox="1"/>
          <p:nvPr/>
        </p:nvSpPr>
        <p:spPr>
          <a:xfrm>
            <a:off x="470030" y="4295426"/>
            <a:ext cx="8203579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Significances in budget class 77-96% → Different acquisition functions perform better</a:t>
            </a: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82C251B-D92F-0054-4605-AD419F10A6F1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Q4: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they compare in each budget class?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5751DDB3-77F6-D6E5-316F-64CEA5408CE3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85EACF06-5C82-7D79-F971-D9C0746AC27D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0CC537B-A0B0-71E5-F30E-E7B05D2CE1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0" t="24147" r="11431" b="9504"/>
          <a:stretch/>
        </p:blipFill>
        <p:spPr>
          <a:xfrm>
            <a:off x="384986" y="623589"/>
            <a:ext cx="8373668" cy="3693297"/>
          </a:xfrm>
          <a:prstGeom prst="roundRect">
            <a:avLst>
              <a:gd name="adj" fmla="val 5732"/>
            </a:avLst>
          </a:prstGeom>
        </p:spPr>
      </p:pic>
    </p:spTree>
    <p:extLst>
      <p:ext uri="{BB962C8B-B14F-4D97-AF65-F5344CB8AC3E}">
        <p14:creationId xmlns:p14="http://schemas.microsoft.com/office/powerpoint/2010/main" val="42487455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3D8198A4-DB0A-7D74-4469-1F1FC00CB9E2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Q4: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they compare in each budget class?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C809EB88-50FD-563F-991A-7D8CB3E02F51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58C59CAB-D047-83FC-2AC1-19428D288B75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rafik 12" descr="Ein Bild, das Diagramm enthält.">
            <a:extLst>
              <a:ext uri="{FF2B5EF4-FFF2-40B4-BE49-F238E27FC236}">
                <a16:creationId xmlns:a16="http://schemas.microsoft.com/office/drawing/2014/main" id="{5B2EEB8D-25D6-E0E1-31D2-ACDE3A94B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8769" r="9410" b="5537"/>
          <a:stretch/>
        </p:blipFill>
        <p:spPr>
          <a:xfrm>
            <a:off x="1767659" y="566872"/>
            <a:ext cx="5608321" cy="42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592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43900" y="2177256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DE5C1-00C3-D739-CA7F-6258CF39FDD4}"/>
              </a:ext>
            </a:extLst>
          </p:cNvPr>
          <p:cNvSpPr txBox="1"/>
          <p:nvPr/>
        </p:nvSpPr>
        <p:spPr>
          <a:xfrm>
            <a:off x="454529" y="533347"/>
            <a:ext cx="6167251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code:</a:t>
            </a:r>
            <a:endParaRPr lang="de-DE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64EEBA50-E88A-90E5-B088-60D0657E16A1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Q5: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MC acquisition functions compare to analytical?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F9CBADD4-0B13-BFF9-CBEE-4EE6BBFA7233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BF6BC6ED-F0C5-CECC-635D-395D20971CE7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6719A3F-971F-CFFA-CCBD-BB2CA5F265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t="46881" r="45282" b="46969"/>
          <a:stretch/>
        </p:blipFill>
        <p:spPr>
          <a:xfrm>
            <a:off x="2987040" y="588492"/>
            <a:ext cx="5870280" cy="454895"/>
          </a:xfrm>
          <a:prstGeom prst="roundRect">
            <a:avLst>
              <a:gd name="adj" fmla="val 31148"/>
            </a:avLst>
          </a:prstGeom>
        </p:spPr>
      </p:pic>
      <p:pic>
        <p:nvPicPr>
          <p:cNvPr id="36" name="Grafik 35" descr="Ein Bild, das Text enthält.">
            <a:extLst>
              <a:ext uri="{FF2B5EF4-FFF2-40B4-BE49-F238E27FC236}">
                <a16:creationId xmlns:a16="http://schemas.microsoft.com/office/drawing/2014/main" id="{10A08C40-1C9A-F1FC-CC07-DCC562A17F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t="54039" r="31082" b="31486"/>
          <a:stretch/>
        </p:blipFill>
        <p:spPr>
          <a:xfrm>
            <a:off x="1614208" y="1665019"/>
            <a:ext cx="6734938" cy="865615"/>
          </a:xfrm>
          <a:prstGeom prst="roundRect">
            <a:avLst/>
          </a:prstGeom>
        </p:spPr>
      </p:pic>
      <p:pic>
        <p:nvPicPr>
          <p:cNvPr id="42" name="Grafik 4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6DB24B2-7339-15F1-B59D-0F203DEA93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5424" r="9000" b="-188"/>
          <a:stretch/>
        </p:blipFill>
        <p:spPr>
          <a:xfrm>
            <a:off x="1559640" y="2558022"/>
            <a:ext cx="5151120" cy="2321058"/>
          </a:xfrm>
          <a:prstGeom prst="rect">
            <a:avLst/>
          </a:prstGeom>
        </p:spPr>
      </p:pic>
      <p:pic>
        <p:nvPicPr>
          <p:cNvPr id="44" name="Grafik 43" descr="Ein Bild, das Text, Screenshot, Monitor enthält.">
            <a:extLst>
              <a:ext uri="{FF2B5EF4-FFF2-40B4-BE49-F238E27FC236}">
                <a16:creationId xmlns:a16="http://schemas.microsoft.com/office/drawing/2014/main" id="{B53DD406-53E4-2CA0-8E56-4AC5087F67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12397" r="21500" b="76438"/>
          <a:stretch/>
        </p:blipFill>
        <p:spPr>
          <a:xfrm>
            <a:off x="1614208" y="1101816"/>
            <a:ext cx="7243112" cy="63947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89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DE5C1-00C3-D739-CA7F-6258CF39FDD4}"/>
              </a:ext>
            </a:extLst>
          </p:cNvPr>
          <p:cNvSpPr txBox="1"/>
          <p:nvPr/>
        </p:nvSpPr>
        <p:spPr>
          <a:xfrm>
            <a:off x="803261" y="645374"/>
            <a:ext cx="7449199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offers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gaussian-distributed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necessary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Multiple-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-problem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taken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meta-parameter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variations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-analysis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Detailed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A24B4176-1CDF-06F6-4A14-85655696774B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EF72FF38-76AD-D14F-1FBA-86E5DD966C5A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40888D89-27E1-C825-7219-3EAC3E39372D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201C015-8CA1-A4FA-B768-5543A3E4B8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4" t="50250" r="24091" b="42313"/>
          <a:stretch/>
        </p:blipFill>
        <p:spPr>
          <a:xfrm>
            <a:off x="1678259" y="3990780"/>
            <a:ext cx="3472133" cy="54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7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3">
            <a:extLst>
              <a:ext uri="{FF2B5EF4-FFF2-40B4-BE49-F238E27FC236}">
                <a16:creationId xmlns:a16="http://schemas.microsoft.com/office/drawing/2014/main" id="{0A7F174C-9047-6D54-249E-BC16E2BD38B7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" name="Google Shape;83;p9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59" name="CustomShape 5"/>
          <p:cNvSpPr/>
          <p:nvPr/>
        </p:nvSpPr>
        <p:spPr>
          <a:xfrm>
            <a:off x="319990" y="2291084"/>
            <a:ext cx="6899294" cy="2388056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Riezler et al.,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tutorial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ICML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Combat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Reproducibility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-Crisis in 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Python-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Exemplary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HPO-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liennummernplatzhalter 1">
            <a:extLst>
              <a:ext uri="{FF2B5EF4-FFF2-40B4-BE49-F238E27FC236}">
                <a16:creationId xmlns:a16="http://schemas.microsoft.com/office/drawing/2014/main" id="{7253A87F-99E4-99FC-0704-B3F295EC0865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stomShape 5">
            <a:extLst>
              <a:ext uri="{FF2B5EF4-FFF2-40B4-BE49-F238E27FC236}">
                <a16:creationId xmlns:a16="http://schemas.microsoft.com/office/drawing/2014/main" id="{8F94495B-319D-E9EE-4081-09A96B369833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B9D8A55-59B2-1E34-AC49-D1AD2846518E}"/>
              </a:ext>
            </a:extLst>
          </p:cNvPr>
          <p:cNvSpPr txBox="1"/>
          <p:nvPr/>
        </p:nvSpPr>
        <p:spPr>
          <a:xfrm>
            <a:off x="745970" y="1201042"/>
            <a:ext cx="7651710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de-DE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Significance</a:t>
            </a:r>
            <a:r>
              <a:rPr lang="de-DE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-analysis</a:t>
            </a:r>
          </a:p>
          <a:p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model-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comparing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(HPO)-</a:t>
            </a:r>
            <a:r>
              <a:rPr lang="de-DE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DE5C1-00C3-D739-CA7F-6258CF39FDD4}"/>
              </a:ext>
            </a:extLst>
          </p:cNvPr>
          <p:cNvSpPr txBox="1"/>
          <p:nvPr/>
        </p:nvSpPr>
        <p:spPr>
          <a:xfrm>
            <a:off x="225720" y="1564933"/>
            <a:ext cx="5203576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-Line-Analysis-Tool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usecases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informative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r>
              <a:rPr lang="de-DE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e-DE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  <a:endParaRPr lang="de-DE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F982160F-2955-6B99-14E1-5D5B1460BC20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EE34025C-78BF-9BBC-6144-070B85EA5E22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0040CC66-AB9E-85EE-AA3A-8D3AF4A92741}"/>
              </a:ext>
            </a:extLst>
          </p:cNvPr>
          <p:cNvSpPr/>
          <p:nvPr/>
        </p:nvSpPr>
        <p:spPr>
          <a:xfrm>
            <a:off x="862919" y="-47880"/>
            <a:ext cx="5307681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2500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Significance-Analysis-package</a:t>
            </a:r>
            <a:endParaRPr lang="en-IN" sz="25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4D4D2D7-64F8-17AE-8C72-B3945A9464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4" t="50250" r="24091" b="42313"/>
          <a:stretch/>
        </p:blipFill>
        <p:spPr>
          <a:xfrm>
            <a:off x="1091441" y="3140445"/>
            <a:ext cx="3472133" cy="540000"/>
          </a:xfrm>
          <a:prstGeom prst="round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5B798A6-58B3-37E6-145C-3C8DE9A465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t="8723" r="8991" b="5682"/>
          <a:stretch/>
        </p:blipFill>
        <p:spPr>
          <a:xfrm>
            <a:off x="5278979" y="775854"/>
            <a:ext cx="3740330" cy="36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206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6"/>
          <p:cNvSpPr/>
          <p:nvPr/>
        </p:nvSpPr>
        <p:spPr>
          <a:xfrm>
            <a:off x="862919" y="-47880"/>
            <a:ext cx="678479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25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Exemplary study on HPO-algorithms</a:t>
            </a:r>
            <a:endParaRPr lang="en-IN" sz="25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oliennummernplatzhalter 1">
            <a:extLst>
              <a:ext uri="{FF2B5EF4-FFF2-40B4-BE49-F238E27FC236}">
                <a16:creationId xmlns:a16="http://schemas.microsoft.com/office/drawing/2014/main" id="{580BDD86-CF9C-961B-A08F-0683309AAD8B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stomShape 5">
            <a:extLst>
              <a:ext uri="{FF2B5EF4-FFF2-40B4-BE49-F238E27FC236}">
                <a16:creationId xmlns:a16="http://schemas.microsoft.com/office/drawing/2014/main" id="{7F716E5F-A819-12E5-2740-18231C72B1F7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B4FA909-2810-7A10-F2B3-0AFA4CD1CB44}"/>
              </a:ext>
            </a:extLst>
          </p:cNvPr>
          <p:cNvSpPr txBox="1"/>
          <p:nvPr/>
        </p:nvSpPr>
        <p:spPr>
          <a:xfrm>
            <a:off x="1118841" y="4233895"/>
            <a:ext cx="85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94C7A88-15B4-D065-BBFB-C46C45D65D51}"/>
              </a:ext>
            </a:extLst>
          </p:cNvPr>
          <p:cNvSpPr txBox="1"/>
          <p:nvPr/>
        </p:nvSpPr>
        <p:spPr>
          <a:xfrm>
            <a:off x="1118841" y="649494"/>
            <a:ext cx="277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9 </a:t>
            </a:r>
            <a:r>
              <a:rPr lang="de-DE" dirty="0" err="1"/>
              <a:t>acquisition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 </a:t>
            </a:r>
            <a:r>
              <a:rPr lang="de-DE" dirty="0" err="1"/>
              <a:t>benchmarks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100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seeds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50 </a:t>
            </a:r>
            <a:r>
              <a:rPr lang="de-DE" dirty="0" err="1"/>
              <a:t>evaluations</a:t>
            </a:r>
            <a:endParaRPr lang="de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D44C429-75D5-9D8F-07FD-859A407F69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40934" r="18111" b="30304"/>
          <a:stretch/>
        </p:blipFill>
        <p:spPr>
          <a:xfrm>
            <a:off x="225720" y="2041701"/>
            <a:ext cx="8669874" cy="180045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BFBC9331-1CA3-D6A8-436D-49713C1C6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8" t="28425" r="9725" b="31236"/>
          <a:stretch/>
        </p:blipFill>
        <p:spPr>
          <a:xfrm>
            <a:off x="1849582" y="4072961"/>
            <a:ext cx="2611583" cy="687937"/>
          </a:xfrm>
          <a:prstGeom prst="round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2A97B9C-DEAE-973F-FF53-EE661CD55718}"/>
              </a:ext>
            </a:extLst>
          </p:cNvPr>
          <p:cNvSpPr txBox="1"/>
          <p:nvPr/>
        </p:nvSpPr>
        <p:spPr>
          <a:xfrm>
            <a:off x="4121727" y="1063006"/>
            <a:ext cx="336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→ 180 000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points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/>
              <p:nvPr/>
            </p:nvSpPr>
            <p:spPr>
              <a:xfrm>
                <a:off x="433541" y="973043"/>
                <a:ext cx="8313638" cy="319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</a:t>
                </a: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Linear Mixed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</a:t>
                </a: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Models (LMEMs)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simple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not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account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feature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want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analyse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</a:t>
                </a:r>
                <a:endParaRPr lang="de-DE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them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Genereralized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Likelihood</a:t>
                </a:r>
                <a:r>
                  <a:rPr lang="de-DE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Ratio Test (GLRT)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Comparison of models:</a:t>
                </a:r>
                <a:r>
                  <a:rPr lang="en-GB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𝑙𝑖𝑘𝑒𝑙𝑖h𝑜𝑜𝑑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𝑙𝑖𝑘𝑒𝑙𝑖h𝑜𝑜𝑑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Chi-Square-Test 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yields p-value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 post-hoc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</a:t>
                </a: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</a:t>
                </a: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</a:t>
                </a: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pairwise</a:t>
                </a: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significance</a:t>
                </a:r>
                <a:endParaRPr lang="de-DE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1" y="973043"/>
                <a:ext cx="8313638" cy="3197414"/>
              </a:xfrm>
              <a:prstGeom prst="rect">
                <a:avLst/>
              </a:prstGeom>
              <a:blipFill>
                <a:blip r:embed="rId4"/>
                <a:stretch>
                  <a:fillRect l="-440" b="-2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F982160F-2955-6B99-14E1-5D5B1460BC20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EE34025C-78BF-9BBC-6144-070B85EA5E22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0040CC66-AB9E-85EE-AA3A-8D3AF4A92741}"/>
              </a:ext>
            </a:extLst>
          </p:cNvPr>
          <p:cNvSpPr/>
          <p:nvPr/>
        </p:nvSpPr>
        <p:spPr>
          <a:xfrm>
            <a:off x="862920" y="-47880"/>
            <a:ext cx="409680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25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Analysis-Strategy</a:t>
            </a:r>
            <a:endParaRPr lang="en-IN" sz="25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3455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6"/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Q1: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acquisition-functions perform significantly different?</a:t>
            </a: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/>
              <p:nvPr/>
            </p:nvSpPr>
            <p:spPr>
              <a:xfrm>
                <a:off x="733066" y="1087559"/>
                <a:ext cx="7714587" cy="2648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	A linear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does not consider the function explains the data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as well as a linear mixed effect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does.</a:t>
                </a:r>
                <a:endParaRPr lang="de-DE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LMEM: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𝑏𝑒𝑛𝑐h𝑚𝑎𝑟𝑘</m:t>
                        </m:r>
                      </m:sub>
                    </m:sSub>
                  </m:oMath>
                </a14:m>
                <a:endParaRPr lang="de-DE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𝑟𝑒𝑠𝑖𝑑𝑢𝑎𝑙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𝑏𝑒𝑛𝑐h𝑚𝑎𝑟𝑘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𝑎𝑐𝑞𝑢𝑖𝑠𝑖𝑡𝑖𝑜𝑛𝑠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lang="de-DE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</a:b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GLRT: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𝑙𝑖𝑘𝑒𝑙𝑖h𝑜𝑜𝑑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𝑙𝑖𝑘𝑒𝑙𝑖h𝑜𝑜𝑑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Chi-Square-Test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66" y="1087559"/>
                <a:ext cx="7714587" cy="2648161"/>
              </a:xfrm>
              <a:prstGeom prst="rect">
                <a:avLst/>
              </a:prstGeom>
              <a:blipFill>
                <a:blip r:embed="rId4"/>
                <a:stretch>
                  <a:fillRect l="-632" r="-158" b="-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id="{F982160F-2955-6B99-14E1-5D5B1460BC20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EE34025C-78BF-9BBC-6144-070B85EA5E22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8491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335BDE16-CDF2-008C-5559-0E81BAB169F6}"/>
              </a:ext>
            </a:extLst>
          </p:cNvPr>
          <p:cNvSpPr/>
          <p:nvPr/>
        </p:nvSpPr>
        <p:spPr>
          <a:xfrm>
            <a:off x="-1" y="4826880"/>
            <a:ext cx="4277857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47CC0B48-A86B-FF85-7263-F2B41FF14378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Q1: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acquisition-functions perform significantly different?</a:t>
            </a:r>
          </a:p>
        </p:txBody>
      </p:sp>
      <p:sp>
        <p:nvSpPr>
          <p:cNvPr id="18" name="Foliennummernplatzhalter 1">
            <a:extLst>
              <a:ext uri="{FF2B5EF4-FFF2-40B4-BE49-F238E27FC236}">
                <a16:creationId xmlns:a16="http://schemas.microsoft.com/office/drawing/2014/main" id="{C1D8F9C0-E38A-491F-69E1-C1CEB32EA7F2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ustomShape 5">
            <a:extLst>
              <a:ext uri="{FF2B5EF4-FFF2-40B4-BE49-F238E27FC236}">
                <a16:creationId xmlns:a16="http://schemas.microsoft.com/office/drawing/2014/main" id="{5FEF4CA0-9190-5D9F-999A-CACD35EE0DEE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BB582BB-7717-B1EE-E423-D4B0DC4A4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5" t="45781" r="43951" b="47739"/>
          <a:stretch/>
        </p:blipFill>
        <p:spPr>
          <a:xfrm>
            <a:off x="641246" y="561474"/>
            <a:ext cx="4778655" cy="378013"/>
          </a:xfrm>
          <a:prstGeom prst="roundRect">
            <a:avLst/>
          </a:prstGeom>
        </p:spPr>
      </p:pic>
      <p:pic>
        <p:nvPicPr>
          <p:cNvPr id="50" name="Grafik 4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ADBD596-6B45-BDD6-ED8B-5970603FDB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 t="9697" r="9081" b="7430"/>
          <a:stretch/>
        </p:blipFill>
        <p:spPr>
          <a:xfrm>
            <a:off x="454813" y="1746590"/>
            <a:ext cx="8234013" cy="3070750"/>
          </a:xfrm>
          <a:prstGeom prst="rect">
            <a:avLst/>
          </a:prstGeom>
        </p:spPr>
      </p:pic>
      <p:pic>
        <p:nvPicPr>
          <p:cNvPr id="52" name="Grafik 51" descr="Ein Bild, das Text, Monitor, Screenshot, Elektronik enthält.&#10;&#10;Automatisch generierte Beschreibung">
            <a:extLst>
              <a:ext uri="{FF2B5EF4-FFF2-40B4-BE49-F238E27FC236}">
                <a16:creationId xmlns:a16="http://schemas.microsoft.com/office/drawing/2014/main" id="{514A9B24-FBED-F8A0-EEAF-308819F13C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t="12329" r="44925" b="76075"/>
          <a:stretch/>
        </p:blipFill>
        <p:spPr>
          <a:xfrm>
            <a:off x="641246" y="973539"/>
            <a:ext cx="5940623" cy="79154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28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/>
              <p:nvPr/>
            </p:nvSpPr>
            <p:spPr>
              <a:xfrm>
                <a:off x="415001" y="1262705"/>
                <a:ext cx="8313638" cy="2618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Tukey-Test (Post-Hoc): 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Pairwise significance test for each pair of algorithms</a:t>
                </a:r>
                <a:endParaRPr lang="de-D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𝑓𝑜𝑟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Emmeans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(R):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Estimates score for each algorithm</a:t>
                </a:r>
              </a:p>
              <a:p>
                <a:pPr marL="1257300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Yields significance comparison for all possible pairs</a:t>
                </a: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857DE5C1-00C3-D739-CA7F-6258CF39F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01" y="1262705"/>
                <a:ext cx="8313638" cy="2618089"/>
              </a:xfrm>
              <a:prstGeom prst="rect">
                <a:avLst/>
              </a:prstGeom>
              <a:blipFill>
                <a:blip r:embed="rId4"/>
                <a:stretch>
                  <a:fillRect l="-440" b="-27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stomShape 6">
            <a:extLst>
              <a:ext uri="{FF2B5EF4-FFF2-40B4-BE49-F238E27FC236}">
                <a16:creationId xmlns:a16="http://schemas.microsoft.com/office/drawing/2014/main" id="{EA2BCE7B-0D6B-7CB6-7F7E-CEBDD5CD972F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Q2: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acquisition-functions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101F729B-4A4E-43C9-A683-E7E93688EF23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95D2C98E-65A1-3640-211E-0A13AA74B7D7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782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8423280" y="21960"/>
            <a:ext cx="704520" cy="42912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" name="Google Shape;95;p10"/>
          <p:cNvPicPr/>
          <p:nvPr/>
        </p:nvPicPr>
        <p:blipFill>
          <a:blip r:embed="rId3"/>
          <a:stretch/>
        </p:blipFill>
        <p:spPr>
          <a:xfrm>
            <a:off x="8430840" y="32760"/>
            <a:ext cx="689040" cy="429120"/>
          </a:xfrm>
          <a:prstGeom prst="rect">
            <a:avLst/>
          </a:prstGeom>
          <a:ln>
            <a:noFill/>
          </a:ln>
        </p:spPr>
      </p:pic>
      <p:sp>
        <p:nvSpPr>
          <p:cNvPr id="63" name="CustomShape 2"/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3"/>
          <p:cNvSpPr/>
          <p:nvPr/>
        </p:nvSpPr>
        <p:spPr>
          <a:xfrm>
            <a:off x="0" y="4826880"/>
            <a:ext cx="24357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NeurIPS MetaLearn Workshop 2022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CustomShape 4"/>
          <p:cNvSpPr/>
          <p:nvPr/>
        </p:nvSpPr>
        <p:spPr>
          <a:xfrm>
            <a:off x="4960080" y="4810320"/>
            <a:ext cx="4171320" cy="54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IN" sz="1200" b="0" strike="noStrike" spc="-1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https://github.com/automl/mf-prior-exp/tree/vPaper-PriorBand/</a:t>
            </a:r>
            <a:endParaRPr lang="en-IN" sz="1200" b="0" strike="noStrike" spc="-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262440" y="2147760"/>
            <a:ext cx="8655840" cy="26388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1657F4D-A6F0-1843-D36C-FD64AAA3BD65}"/>
              </a:ext>
            </a:extLst>
          </p:cNvPr>
          <p:cNvSpPr/>
          <p:nvPr/>
        </p:nvSpPr>
        <p:spPr>
          <a:xfrm>
            <a:off x="0" y="4879080"/>
            <a:ext cx="9143640" cy="263880"/>
          </a:xfrm>
          <a:prstGeom prst="rect">
            <a:avLst/>
          </a:prstGeom>
          <a:solidFill>
            <a:srgbClr val="1E509B"/>
          </a:solidFill>
          <a:ln w="9360">
            <a:solidFill>
              <a:srgbClr val="1E509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9C749F12-556A-345C-4A35-32BA076530FA}"/>
              </a:ext>
            </a:extLst>
          </p:cNvPr>
          <p:cNvSpPr/>
          <p:nvPr/>
        </p:nvSpPr>
        <p:spPr>
          <a:xfrm>
            <a:off x="862919" y="-79850"/>
            <a:ext cx="7104510" cy="56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50000"/>
              </a:lnSpc>
            </a:pP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Q2: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acquisition-functions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e-D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liennummernplatzhalter 1">
            <a:extLst>
              <a:ext uri="{FF2B5EF4-FFF2-40B4-BE49-F238E27FC236}">
                <a16:creationId xmlns:a16="http://schemas.microsoft.com/office/drawing/2014/main" id="{14ED0712-FDCD-E3DD-DA69-963F99A2ACD3}"/>
              </a:ext>
            </a:extLst>
          </p:cNvPr>
          <p:cNvSpPr txBox="1">
            <a:spLocks/>
          </p:cNvSpPr>
          <p:nvPr/>
        </p:nvSpPr>
        <p:spPr>
          <a:xfrm>
            <a:off x="7086600" y="486828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98A334-3299-4F8D-8A50-43D42C0E1FD9}" type="slidenum">
              <a:rPr lang="en-GB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2211ACBD-A275-8639-BF35-C308F240D76E}"/>
              </a:ext>
            </a:extLst>
          </p:cNvPr>
          <p:cNvSpPr/>
          <p:nvPr/>
        </p:nvSpPr>
        <p:spPr>
          <a:xfrm>
            <a:off x="37080" y="4819860"/>
            <a:ext cx="417132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Anton Merlin Geburek</a:t>
            </a:r>
            <a:endParaRPr lang="en-IN" sz="1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rafik 13" descr="Ein Bild, das Text, Monitor, Elektronik, Bildschirm enthält.&#10;&#10;Automatisch generierte Beschreibung">
            <a:extLst>
              <a:ext uri="{FF2B5EF4-FFF2-40B4-BE49-F238E27FC236}">
                <a16:creationId xmlns:a16="http://schemas.microsoft.com/office/drawing/2014/main" id="{5EE5B0DE-9D89-673E-B52E-A3395F34A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8" t="17184" r="29665" b="11258"/>
          <a:stretch/>
        </p:blipFill>
        <p:spPr>
          <a:xfrm>
            <a:off x="972692" y="507316"/>
            <a:ext cx="7198564" cy="4336194"/>
          </a:xfrm>
          <a:prstGeom prst="roundRect">
            <a:avLst>
              <a:gd name="adj" fmla="val 4607"/>
            </a:avLst>
          </a:prstGeom>
        </p:spPr>
      </p:pic>
    </p:spTree>
    <p:extLst>
      <p:ext uri="{BB962C8B-B14F-4D97-AF65-F5344CB8AC3E}">
        <p14:creationId xmlns:p14="http://schemas.microsoft.com/office/powerpoint/2010/main" val="19952714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1108</Words>
  <Application>Microsoft Office PowerPoint</Application>
  <PresentationFormat>Bildschirmpräsentation (16:9)</PresentationFormat>
  <Paragraphs>164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Cambria Math</vt:lpstr>
      <vt:lpstr>Symbol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Meganton A</dc:creator>
  <dc:description/>
  <cp:lastModifiedBy>AntonMerlin Geburek</cp:lastModifiedBy>
  <cp:revision>9</cp:revision>
  <dcterms:modified xsi:type="dcterms:W3CDTF">2023-03-27T07:52:20Z</dcterms:modified>
  <dc:language>en-IN</dc:language>
</cp:coreProperties>
</file>